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6" r:id="rId2"/>
    <p:sldMasterId id="2147483699" r:id="rId3"/>
    <p:sldMasterId id="2147483711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9" r:id="rId6"/>
    <p:sldId id="266" r:id="rId7"/>
    <p:sldId id="262" r:id="rId8"/>
    <p:sldId id="289" r:id="rId9"/>
    <p:sldId id="290" r:id="rId10"/>
    <p:sldId id="291" r:id="rId11"/>
    <p:sldId id="267" r:id="rId12"/>
    <p:sldId id="268" r:id="rId13"/>
    <p:sldId id="292" r:id="rId14"/>
    <p:sldId id="269" r:id="rId15"/>
    <p:sldId id="274" r:id="rId16"/>
    <p:sldId id="272" r:id="rId17"/>
    <p:sldId id="271" r:id="rId18"/>
    <p:sldId id="270" r:id="rId19"/>
    <p:sldId id="275" r:id="rId20"/>
    <p:sldId id="276" r:id="rId21"/>
    <p:sldId id="280" r:id="rId22"/>
    <p:sldId id="285" r:id="rId23"/>
    <p:sldId id="283" r:id="rId24"/>
    <p:sldId id="286" r:id="rId25"/>
    <p:sldId id="279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5/9/2021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B35A19E6-A3FC-4C8A-905A-8AC1F5EE54DE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307854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r>
              <a:rPr lang="en-US"/>
              <a:t>Spring 2012 Gospel Meeting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/>
              <a:t>5/9/2021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DE70C2A0-257B-4B4C-B6FB-AC721A54D6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7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CD018A-8340-44B3-88E2-E1E9C7A7EB5B}" type="slidenum">
              <a:rPr lang="en-US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5/9/2021 pm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C2652A-F0F5-425F-8AAA-928CF82767F4}" type="slidenum">
              <a:rPr lang="en-US"/>
              <a:pPr/>
              <a:t>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5/9/2021 pm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5CF3F-BFEF-4F19-A810-1DC142D2F54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ECFF2C-1BB0-4019-986E-C150795D199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A13DD-9A80-452C-BC17-4A22E0C49E2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A0F92-9CD6-4CAE-92C7-C589509FBAE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2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22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2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2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2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2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</p:grpSp>
        <p:sp>
          <p:nvSpPr>
            <p:cNvPr id="123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1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232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2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2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2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232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</p:grpSp>
        <p:sp>
          <p:nvSpPr>
            <p:cNvPr id="1232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232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</p:grpSp>
      <p:sp>
        <p:nvSpPr>
          <p:cNvPr id="1232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2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329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330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331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EABB728-4BFC-4AC2-8176-0A06712AFFE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F3024-B657-4492-B674-65F7CE0D0F2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02BFE-392F-4DF5-8DC6-30B97B2DACB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9D531-19B6-402C-8B90-D762452AF3F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3E2B8D-0758-4BB4-9B7A-4F339A99747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56601-2235-4800-BF84-08699D742F0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28EFA-9171-4AD2-8E2C-18855AC2187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70D5B-50A5-4821-8030-1627A87141F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D2D39B-EB5E-4B1A-BE0F-BD62979EEF1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50BD7-9DCC-4F26-B3AD-595A0447D58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1C543-CAB4-422B-9FEC-AB2BFF657D9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F33CB-5659-4914-8847-6184B10091A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C6CF1D6-144B-459E-9D68-CDD5606E87D6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0009E-66D7-4C09-82F9-90D8455ED90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C59390-7969-4FB5-86B9-2E5409DE545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50C55-E98A-400A-9CA2-6E1F017CDF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EA689-C7CB-4CFB-B3B3-4BB02E0866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0FA42-54F2-4113-9240-42634982BA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B30F3-BEFD-4A3B-982F-335B3E1A9F4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EC1B8-24C0-4CED-834C-C06466860C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53DD4-DE8A-4662-89F3-D355B176EE1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22461-D0F8-414B-90D0-1AACDEED8C9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AB221-38CF-4FBF-8E20-F3E14858B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957C6-171D-4C4C-89EF-9F2653A10C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72AE6-697E-45EB-A7BD-C83F8C7D20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2766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94CA-940A-4208-8921-69ACEEE3EB6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DF35A-0543-435A-BCB4-093519C1B5C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EE27F-3BE1-42D4-A256-88CB8DC3E86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9D921-B8A6-4C37-8A0E-41E32179D41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80793-1753-4759-A202-B99CD2417EB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EA618-0B2D-4190-BBB6-FEDF966F799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2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12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133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38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33B45E-0B93-44EE-9CDB-67FF209577FF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126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6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6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127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7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8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8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8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8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</p:grpSp>
        <p:sp>
          <p:nvSpPr>
            <p:cNvPr id="1128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8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1296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97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98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299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  <p:sp>
            <p:nvSpPr>
              <p:cNvPr id="11300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>
                  <a:solidFill>
                    <a:srgbClr val="003B76"/>
                  </a:solidFill>
                  <a:latin typeface="Tahoma" charset="0"/>
                </a:endParaRPr>
              </a:p>
            </p:txBody>
          </p:sp>
        </p:grpSp>
        <p:sp>
          <p:nvSpPr>
            <p:cNvPr id="1130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3B76"/>
                </a:solidFill>
                <a:latin typeface="Tahoma" charset="0"/>
              </a:endParaRPr>
            </a:p>
          </p:txBody>
        </p:sp>
      </p:grpSp>
      <p:sp>
        <p:nvSpPr>
          <p:cNvPr id="1130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30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30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30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7785535-066A-42F3-8F15-F391A1A73612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568154-054F-482F-A5FA-1BA646ACDE5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slow">
    <p:fade thruBlk="1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137CBC-F261-4AB8-B96D-D8A25F950B33}" type="datetimeFigureOut">
              <a:rPr lang="en-US" smtClean="0"/>
              <a:pPr/>
              <a:t>5/8/2021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EDFF59-BA71-467D-B831-E1704F1B15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1762254"/>
            <a:ext cx="8458200" cy="1754326"/>
          </a:xfrm>
        </p:spPr>
        <p:txBody>
          <a:bodyPr>
            <a:spAutoFit/>
          </a:bodyPr>
          <a:lstStyle/>
          <a:p>
            <a:pPr algn="r"/>
            <a:r>
              <a:rPr lang="en-US" sz="5400" dirty="0">
                <a:solidFill>
                  <a:schemeClr val="tx1"/>
                </a:solidFill>
              </a:rPr>
              <a:t>Because Salvation </a:t>
            </a:r>
            <a:br>
              <a:rPr lang="en-US" sz="5400" dirty="0">
                <a:solidFill>
                  <a:schemeClr val="tx1"/>
                </a:solidFill>
              </a:rPr>
            </a:br>
            <a:r>
              <a:rPr lang="en-US" sz="5400" dirty="0">
                <a:solidFill>
                  <a:schemeClr val="tx1"/>
                </a:solidFill>
              </a:rPr>
              <a:t>Is In The Church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1701" y="76200"/>
            <a:ext cx="7673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Be A Member Of The Church Of Christ?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96270"/>
            <a:ext cx="8839200" cy="156966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Can A Man Be Saved Outside The Church?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03437"/>
            <a:ext cx="8686800" cy="3797963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aseline="0" dirty="0">
                <a:solidFill>
                  <a:schemeClr val="tx1"/>
                </a:solidFill>
              </a:rPr>
              <a:t>The importance of the church is seen by a consideration of what the Bible teaches is in the church.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0" dirty="0">
                <a:solidFill>
                  <a:schemeClr val="tx1"/>
                </a:solidFill>
              </a:rPr>
              <a:t>he church is the fullness of Christ (Ephesians 1:22-23), whatever is said to be </a:t>
            </a:r>
            <a:r>
              <a:rPr lang="en-US" i="1" baseline="0" dirty="0">
                <a:solidFill>
                  <a:schemeClr val="tx1"/>
                </a:solidFill>
              </a:rPr>
              <a:t>“in Christ” </a:t>
            </a:r>
            <a:r>
              <a:rPr lang="en-US" baseline="0" dirty="0">
                <a:solidFill>
                  <a:schemeClr val="tx1"/>
                </a:solidFill>
              </a:rPr>
              <a:t>cannot be had outside of the </a:t>
            </a:r>
            <a:r>
              <a:rPr lang="en-US" sz="3600" b="1" baseline="0" dirty="0">
                <a:solidFill>
                  <a:schemeClr val="tx1"/>
                </a:solidFill>
              </a:rPr>
              <a:t>body of Christ</a:t>
            </a:r>
            <a:r>
              <a:rPr lang="en-US" baseline="0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524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chemeClr val="tx1"/>
                </a:solidFill>
              </a:rPr>
              <a:t>It is purchased by the blood of Christ</a:t>
            </a:r>
            <a:r>
              <a:rPr lang="en-US" dirty="0">
                <a:solidFill>
                  <a:schemeClr val="tx1"/>
                </a:solidFill>
              </a:rPr>
              <a:t>. Ephesians 5:25; Acts 20:28; 1 Corinthians 6:19-20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Romans 5:8-9 By his blood we are: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Justified. Romans 5:9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Saved from wrath. Romans 5:9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Reconciled to God. Romans 5:10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Those NOT in the church have NOT been bought by the blood of Christ!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74352"/>
            <a:ext cx="8839200" cy="555536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u="sng" dirty="0">
                <a:solidFill>
                  <a:schemeClr val="tx1"/>
                </a:solidFill>
              </a:rPr>
              <a:t>Reconciliation is in the church</a:t>
            </a:r>
            <a:r>
              <a:rPr lang="en-US" dirty="0">
                <a:solidFill>
                  <a:schemeClr val="tx1"/>
                </a:solidFill>
              </a:rPr>
              <a:t>. Ephesians 2:16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Man needs reconciliation. cf. Isaiah 59:1-2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Man must be reconciled to be saved.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cf. Romans 5:10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Reconciliation commanded.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	2 Corinthians 5:18-20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As the body is the church (Ephesians 1:22-23) and reconciliation is in the body, then reconciliation is possible ONLY in the church.</a:t>
            </a:r>
          </a:p>
          <a:p>
            <a:pPr>
              <a:spcBef>
                <a:spcPts val="0"/>
              </a:spcBef>
              <a:buNone/>
            </a:pPr>
            <a:r>
              <a:rPr lang="en-US" sz="3500" b="1" dirty="0">
                <a:solidFill>
                  <a:schemeClr val="tx1"/>
                </a:solidFill>
              </a:rPr>
              <a:t>Those NOT in the church are NOT reconciled!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293757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u="sng" dirty="0">
                <a:solidFill>
                  <a:schemeClr val="tx1"/>
                </a:solidFill>
              </a:rPr>
              <a:t>The inheritance is in the church</a:t>
            </a:r>
            <a:r>
              <a:rPr lang="en-US" dirty="0">
                <a:solidFill>
                  <a:schemeClr val="tx1"/>
                </a:solidFill>
              </a:rPr>
              <a:t>. Galatians 3:26-29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A person is either a child of God or a child of the devil (John 8:42-44)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One must be a child in the family of God (the house of God) </a:t>
            </a:r>
            <a:r>
              <a:rPr lang="en-US" i="1" dirty="0">
                <a:solidFill>
                  <a:schemeClr val="tx1"/>
                </a:solidFill>
              </a:rPr>
              <a:t>“the church of the living God” </a:t>
            </a:r>
            <a:r>
              <a:rPr lang="en-US" dirty="0">
                <a:solidFill>
                  <a:schemeClr val="tx1"/>
                </a:solidFill>
              </a:rPr>
              <a:t>to be an </a:t>
            </a:r>
            <a:r>
              <a:rPr lang="en-US" i="1" dirty="0">
                <a:solidFill>
                  <a:schemeClr val="tx1"/>
                </a:solidFill>
              </a:rPr>
              <a:t>“heir.”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 Timothy 3:15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One must be a child in the family of God to be a </a:t>
            </a:r>
            <a:r>
              <a:rPr lang="en-US" i="1" dirty="0">
                <a:solidFill>
                  <a:schemeClr val="tx1"/>
                </a:solidFill>
              </a:rPr>
              <a:t>“joint-heir with Christ.”</a:t>
            </a:r>
            <a:r>
              <a:rPr lang="en-US" dirty="0">
                <a:solidFill>
                  <a:schemeClr val="tx1"/>
                </a:solidFill>
              </a:rPr>
              <a:t> Romans 8:16-17</a:t>
            </a:r>
          </a:p>
          <a:p>
            <a:pPr>
              <a:spcBef>
                <a:spcPts val="0"/>
              </a:spcBef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3500" b="1" dirty="0">
                <a:solidFill>
                  <a:schemeClr val="tx1"/>
                </a:solidFill>
              </a:rPr>
              <a:t>Those NOT in the church, are NOT children of God, NOT an </a:t>
            </a:r>
            <a:r>
              <a:rPr lang="en-US" sz="3500" b="1" i="1" dirty="0">
                <a:solidFill>
                  <a:schemeClr val="tx1"/>
                </a:solidFill>
              </a:rPr>
              <a:t>“heir.” </a:t>
            </a:r>
            <a:r>
              <a:rPr lang="en-US" sz="3500" b="1" dirty="0">
                <a:solidFill>
                  <a:schemeClr val="tx1"/>
                </a:solidFill>
              </a:rPr>
              <a:t>(cf. 1 Peter 1:4)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chemeClr val="tx1"/>
                </a:solidFill>
              </a:rPr>
              <a:t>Sanctification is in the church</a:t>
            </a:r>
            <a:r>
              <a:rPr lang="en-US" dirty="0">
                <a:solidFill>
                  <a:schemeClr val="tx1"/>
                </a:solidFill>
              </a:rPr>
              <a:t>. Ephesians 5:25-26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	Definition: “To purify by expiation, free from the guilt of sin” 1 Corinthians 6:11; Ephesians 5:26 (Thayer)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	Church in Corinth </a:t>
            </a:r>
            <a:r>
              <a:rPr lang="en-US" i="1" dirty="0">
                <a:solidFill>
                  <a:schemeClr val="tx1"/>
                </a:solidFill>
              </a:rPr>
              <a:t>“sanctified.” </a:t>
            </a:r>
            <a:r>
              <a:rPr lang="en-US" dirty="0">
                <a:solidFill>
                  <a:schemeClr val="tx1"/>
                </a:solidFill>
              </a:rPr>
              <a:t>1 Corinthians 1:2</a:t>
            </a: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	Inheritance among the </a:t>
            </a:r>
            <a:r>
              <a:rPr lang="en-US" i="1" dirty="0">
                <a:solidFill>
                  <a:schemeClr val="tx1"/>
                </a:solidFill>
              </a:rPr>
              <a:t>“sanctified.” </a:t>
            </a:r>
            <a:r>
              <a:rPr lang="en-US" dirty="0">
                <a:solidFill>
                  <a:schemeClr val="tx1"/>
                </a:solidFill>
              </a:rPr>
              <a:t>Acts 20:32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600" b="1" dirty="0">
                <a:solidFill>
                  <a:schemeClr val="tx1"/>
                </a:solidFill>
              </a:rPr>
              <a:t>Those NOT in the church are NOT among the sanctified.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59818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chemeClr val="tx1"/>
                </a:solidFill>
              </a:rPr>
              <a:t>The church will be presented a </a:t>
            </a:r>
            <a:r>
              <a:rPr lang="en-US" i="1" u="sng" dirty="0">
                <a:solidFill>
                  <a:schemeClr val="tx1"/>
                </a:solidFill>
              </a:rPr>
              <a:t>“glorious” </a:t>
            </a:r>
            <a:r>
              <a:rPr lang="en-US" u="sng" dirty="0">
                <a:solidFill>
                  <a:schemeClr val="tx1"/>
                </a:solidFill>
              </a:rPr>
              <a:t>church</a:t>
            </a:r>
            <a:r>
              <a:rPr lang="en-US" dirty="0">
                <a:solidFill>
                  <a:schemeClr val="tx1"/>
                </a:solidFill>
              </a:rPr>
              <a:t>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Ephesians 5:26-27</a:t>
            </a:r>
          </a:p>
          <a:p>
            <a:pPr>
              <a:buFont typeface="Wingdings" pitchFamily="2" charset="2"/>
              <a:buChar char="Ø"/>
            </a:pPr>
            <a:r>
              <a:rPr lang="en-US" sz="3000" dirty="0">
                <a:solidFill>
                  <a:schemeClr val="tx1"/>
                </a:solidFill>
              </a:rPr>
              <a:t>“Metaphorically, a glorious Church, signifying the Church adorned in pure and splendid raiment as a bride (Ephesians 5:27)” </a:t>
            </a:r>
            <a:r>
              <a:rPr lang="en-US" sz="2400" dirty="0">
                <a:solidFill>
                  <a:schemeClr val="tx1"/>
                </a:solidFill>
              </a:rPr>
              <a:t>(The Complete Word Study Dictionary)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“Figuratively equivalent to free from sin,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(Ephesians 5:27)” </a:t>
            </a:r>
            <a:r>
              <a:rPr lang="en-US" sz="2400" dirty="0">
                <a:solidFill>
                  <a:schemeClr val="tx1"/>
                </a:solidFill>
              </a:rPr>
              <a:t>(Thayer)</a:t>
            </a:r>
          </a:p>
          <a:p>
            <a:pPr>
              <a:buNone/>
            </a:pPr>
            <a:r>
              <a:rPr lang="en-US" b="1" dirty="0">
                <a:solidFill>
                  <a:schemeClr val="tx1"/>
                </a:solidFill>
              </a:rPr>
              <a:t>Those NOT in the church, are NOT so honored.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9094"/>
            <a:ext cx="8686800" cy="83820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20422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chemeClr val="tx1"/>
                </a:solidFill>
              </a:rPr>
              <a:t>Justification is in the church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Need for justification. Romans 3:20, 24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The called are the justified. Romans 8:30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The called are in the body. Colossians 3:15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	The body is the church. Ephesians 1:22-23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600" b="1" dirty="0">
                <a:solidFill>
                  <a:schemeClr val="tx1"/>
                </a:solidFill>
              </a:rPr>
              <a:t>Those NOT in the church, are NOT justified.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65731"/>
            <a:ext cx="8839200" cy="5139869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u="sng" dirty="0">
                <a:solidFill>
                  <a:schemeClr val="tx1"/>
                </a:solidFill>
              </a:rPr>
              <a:t>Deliverance is in the church</a:t>
            </a:r>
            <a:r>
              <a:rPr lang="en-US" sz="2800" dirty="0">
                <a:solidFill>
                  <a:schemeClr val="tx1"/>
                </a:solidFill>
              </a:rPr>
              <a:t>. Colossians 1:13;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cf. Matthew 16:18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There are only two spiritual kingdoms – the kingdom of Satan and the kingdom of Christ.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Can a person be saved while a part of the kingdom of Satan?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If not, he must become a citizen of the kingdom of Christ in order to be saved. But the kingdom is the church.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A person must be a citizen of the kingdom to be saved. Our citizenship is in heaven. (Philippians 3:20)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solidFill>
                  <a:schemeClr val="tx1"/>
                </a:solidFill>
              </a:rPr>
              <a:t>Therefore, those NOT in the kingdom of Christ are NOT delivered. (cf. Acts 26:16-18)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>
              <a:buNone/>
            </a:pPr>
            <a:r>
              <a:rPr lang="en-US" u="sng" dirty="0">
                <a:solidFill>
                  <a:schemeClr val="tx1"/>
                </a:solidFill>
              </a:rPr>
              <a:t>All spiritual blessings are “in Christ</a:t>
            </a:r>
            <a:r>
              <a:rPr lang="en-US" dirty="0">
                <a:solidFill>
                  <a:schemeClr val="tx1"/>
                </a:solidFill>
              </a:rPr>
              <a:t>” Ephesians 1:3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Since the church is described </a:t>
            </a:r>
            <a:r>
              <a:rPr lang="en-US" i="1" dirty="0">
                <a:solidFill>
                  <a:schemeClr val="tx1"/>
                </a:solidFill>
              </a:rPr>
              <a:t>as “the fullness of Christ”</a:t>
            </a:r>
            <a:r>
              <a:rPr lang="en-US" dirty="0">
                <a:solidFill>
                  <a:schemeClr val="tx1"/>
                </a:solidFill>
              </a:rPr>
              <a:t> (Ephesians 1:22-23), whatever is said to be </a:t>
            </a:r>
            <a:r>
              <a:rPr lang="en-US" i="1" dirty="0">
                <a:solidFill>
                  <a:schemeClr val="tx1"/>
                </a:solidFill>
              </a:rPr>
              <a:t>“in Christ” </a:t>
            </a:r>
            <a:r>
              <a:rPr lang="en-US" dirty="0">
                <a:solidFill>
                  <a:schemeClr val="tx1"/>
                </a:solidFill>
              </a:rPr>
              <a:t>cannot be had outside the body of Christ, the church of Christ.</a:t>
            </a:r>
            <a:endParaRPr lang="en-US" sz="32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600" b="1" dirty="0">
                <a:solidFill>
                  <a:schemeClr val="tx1"/>
                </a:solidFill>
              </a:rPr>
              <a:t>Therefore, those NOT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i="1" dirty="0">
                <a:solidFill>
                  <a:schemeClr val="tx1"/>
                </a:solidFill>
              </a:rPr>
              <a:t>“</a:t>
            </a:r>
            <a:r>
              <a:rPr lang="en-US" sz="3600" b="1" i="1" dirty="0">
                <a:solidFill>
                  <a:schemeClr val="tx1"/>
                </a:solidFill>
              </a:rPr>
              <a:t>in Christ</a:t>
            </a:r>
            <a:r>
              <a:rPr lang="en-US" sz="3600" i="1" dirty="0">
                <a:solidFill>
                  <a:schemeClr val="tx1"/>
                </a:solidFill>
              </a:rPr>
              <a:t>” </a:t>
            </a:r>
            <a:r>
              <a:rPr lang="en-US" sz="3600" b="1" dirty="0">
                <a:solidFill>
                  <a:schemeClr val="tx1"/>
                </a:solidFill>
              </a:rPr>
              <a:t>do NOT enjoy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i="1" dirty="0">
                <a:solidFill>
                  <a:schemeClr val="tx1"/>
                </a:solidFill>
              </a:rPr>
              <a:t>“</a:t>
            </a:r>
            <a:r>
              <a:rPr lang="en-US" sz="3600" b="1" i="1" dirty="0">
                <a:solidFill>
                  <a:schemeClr val="tx1"/>
                </a:solidFill>
              </a:rPr>
              <a:t>all spiritual blessings</a:t>
            </a:r>
            <a:r>
              <a:rPr lang="en-US" sz="3600" i="1" dirty="0">
                <a:solidFill>
                  <a:schemeClr val="tx1"/>
                </a:solidFill>
              </a:rPr>
              <a:t>.”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19027" y="1591842"/>
            <a:ext cx="7924800" cy="4961358"/>
          </a:xfr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400" dirty="0">
                <a:solidFill>
                  <a:schemeClr val="tx1"/>
                </a:solidFill>
              </a:rPr>
              <a:t>To be </a:t>
            </a:r>
            <a:r>
              <a:rPr lang="en-US" sz="3400" i="1" dirty="0">
                <a:solidFill>
                  <a:schemeClr val="tx1"/>
                </a:solidFill>
              </a:rPr>
              <a:t>“</a:t>
            </a:r>
            <a:r>
              <a:rPr lang="en-US" sz="3400" b="1" i="1" dirty="0">
                <a:solidFill>
                  <a:schemeClr val="tx1"/>
                </a:solidFill>
              </a:rPr>
              <a:t>in Christ</a:t>
            </a:r>
            <a:r>
              <a:rPr lang="en-US" sz="3400" i="1" dirty="0">
                <a:solidFill>
                  <a:schemeClr val="tx1"/>
                </a:solidFill>
              </a:rPr>
              <a:t>,” </a:t>
            </a:r>
            <a:r>
              <a:rPr lang="en-US" sz="3400" dirty="0">
                <a:solidFill>
                  <a:schemeClr val="tx1"/>
                </a:solidFill>
              </a:rPr>
              <a:t>is to be </a:t>
            </a:r>
            <a:r>
              <a:rPr lang="en-US" sz="3400" i="1" dirty="0">
                <a:solidFill>
                  <a:schemeClr val="tx1"/>
                </a:solidFill>
              </a:rPr>
              <a:t>“</a:t>
            </a:r>
            <a:r>
              <a:rPr lang="en-US" sz="3400" b="1" i="1" dirty="0">
                <a:solidFill>
                  <a:schemeClr val="tx1"/>
                </a:solidFill>
              </a:rPr>
              <a:t>in the church of Christ</a:t>
            </a:r>
            <a:r>
              <a:rPr lang="en-US" sz="3400" i="1" dirty="0">
                <a:solidFill>
                  <a:schemeClr val="tx1"/>
                </a:solidFill>
              </a:rPr>
              <a:t>, … </a:t>
            </a:r>
            <a:r>
              <a:rPr lang="en-US" sz="3400" b="1" i="1" dirty="0">
                <a:solidFill>
                  <a:schemeClr val="tx1"/>
                </a:solidFill>
              </a:rPr>
              <a:t>which is his body</a:t>
            </a:r>
            <a:r>
              <a:rPr lang="en-US" sz="3400" i="1" dirty="0">
                <a:solidFill>
                  <a:schemeClr val="tx1"/>
                </a:solidFill>
              </a:rPr>
              <a:t>.”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3600" dirty="0">
                <a:solidFill>
                  <a:schemeClr val="tx1"/>
                </a:solidFill>
              </a:rPr>
              <a:t>All spiritual blessings, Ephesians 1:3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tx1"/>
                </a:solidFill>
              </a:rPr>
              <a:t>Redemption, Ephesians 1:7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tx1"/>
                </a:solidFill>
              </a:rPr>
              <a:t>Forgiveness, Ephesians 1:7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tx1"/>
                </a:solidFill>
              </a:rPr>
              <a:t>Inheritance, Ephesians 1:11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tx1"/>
                </a:solidFill>
              </a:rPr>
              <a:t>New creature, 2 Corinthians 5:17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tx1"/>
                </a:solidFill>
              </a:rPr>
              <a:t>Salvation, 2 Timothy 2:10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tx1"/>
                </a:solidFill>
              </a:rPr>
              <a:t>No condemnation, Romans 8:1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dirty="0">
                <a:solidFill>
                  <a:schemeClr val="tx1"/>
                </a:solidFill>
              </a:rPr>
              <a:t>Eternal life, 1 John 5:11-12</a:t>
            </a:r>
          </a:p>
        </p:txBody>
      </p:sp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30041"/>
            <a:ext cx="8385175" cy="838200"/>
          </a:xfr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67E5D4-438D-409B-974A-A217FFA445F4}" type="slidenum">
              <a:rPr lang="en-US" smtClean="0">
                <a:latin typeface="Arial" pitchFamily="34" charset="0"/>
              </a:rPr>
              <a:pPr/>
              <a:t>19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2554545"/>
          </a:xfrm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Ephesians 5:23, </a:t>
            </a:r>
            <a:r>
              <a:rPr lang="en-US" sz="4000" i="1" dirty="0">
                <a:solidFill>
                  <a:schemeClr val="tx1"/>
                </a:solidFill>
              </a:rPr>
              <a:t>“For the husband is the head of the wife, as Christ also is the </a:t>
            </a:r>
            <a:r>
              <a:rPr lang="en-US" sz="4000" i="1" u="sng" dirty="0">
                <a:solidFill>
                  <a:schemeClr val="tx1"/>
                </a:solidFill>
              </a:rPr>
              <a:t>head of the church</a:t>
            </a:r>
            <a:r>
              <a:rPr lang="en-US" sz="4000" i="1" dirty="0">
                <a:solidFill>
                  <a:schemeClr val="tx1"/>
                </a:solidFill>
              </a:rPr>
              <a:t>, (being) himself the </a:t>
            </a:r>
            <a:r>
              <a:rPr lang="en-US" sz="4000" b="1" i="1" u="sng" dirty="0">
                <a:solidFill>
                  <a:schemeClr val="tx1"/>
                </a:solidFill>
              </a:rPr>
              <a:t>saviour of the body</a:t>
            </a:r>
            <a:r>
              <a:rPr lang="en-US" sz="4000" i="1" dirty="0">
                <a:solidFill>
                  <a:schemeClr val="tx1"/>
                </a:solidFill>
              </a:rPr>
              <a:t>.”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Salvation Is In The Church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>
              <a:buNone/>
            </a:pPr>
            <a:r>
              <a:rPr lang="en-US" u="sng" baseline="0" dirty="0">
                <a:solidFill>
                  <a:schemeClr val="tx1"/>
                </a:solidFill>
              </a:rPr>
              <a:t>Saved added to the church</a:t>
            </a:r>
            <a:r>
              <a:rPr lang="en-US" baseline="0" dirty="0">
                <a:solidFill>
                  <a:schemeClr val="tx1"/>
                </a:solidFill>
              </a:rPr>
              <a:t> Acts 2:47 KJV</a:t>
            </a:r>
          </a:p>
          <a:p>
            <a:pPr>
              <a:buFont typeface="Wingdings" pitchFamily="2" charset="2"/>
              <a:buChar char="Ø"/>
            </a:pPr>
            <a:r>
              <a:rPr lang="en-US" baseline="0" dirty="0">
                <a:solidFill>
                  <a:schemeClr val="tx1"/>
                </a:solidFill>
              </a:rPr>
              <a:t>The requirements of salvation and the requirements of church membership are the same.</a:t>
            </a:r>
          </a:p>
          <a:p>
            <a:pPr lvl="1"/>
            <a:r>
              <a:rPr lang="en-US" baseline="0" dirty="0">
                <a:solidFill>
                  <a:schemeClr val="tx1"/>
                </a:solidFill>
              </a:rPr>
              <a:t>The LOST are not members of the Lord’s church.</a:t>
            </a:r>
          </a:p>
          <a:p>
            <a:pPr lvl="1"/>
            <a:r>
              <a:rPr lang="en-US" baseline="0" dirty="0">
                <a:solidFill>
                  <a:schemeClr val="tx1"/>
                </a:solidFill>
              </a:rPr>
              <a:t>The SAVED are members</a:t>
            </a:r>
            <a:r>
              <a:rPr lang="en-US" dirty="0">
                <a:solidFill>
                  <a:schemeClr val="tx1"/>
                </a:solidFill>
              </a:rPr>
              <a:t> of the Lord’s church.</a:t>
            </a:r>
            <a:endParaRPr lang="en-US" baseline="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</a:rPr>
              <a:t>Those NOT in the church, NOT added to the saved.</a:t>
            </a:r>
            <a:endParaRPr lang="en-US" sz="3600" b="1" baseline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36549"/>
            <a:ext cx="8382000" cy="4724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rgbClr val="FFFF99"/>
              </a:buClr>
              <a:buNone/>
            </a:pPr>
            <a:endParaRPr lang="en-US" sz="2800" b="1" dirty="0"/>
          </a:p>
          <a:p>
            <a:pPr lvl="1">
              <a:buNone/>
            </a:pPr>
            <a:endParaRPr lang="en-US" sz="2400" b="1" i="1" dirty="0"/>
          </a:p>
          <a:p>
            <a:pPr lvl="1">
              <a:buFontTx/>
              <a:buNone/>
            </a:pPr>
            <a:endParaRPr lang="en-US" sz="2400" b="1" i="1" dirty="0"/>
          </a:p>
          <a:p>
            <a:pPr>
              <a:lnSpc>
                <a:spcPct val="110000"/>
              </a:lnSpc>
              <a:buClr>
                <a:srgbClr val="FFFF99"/>
              </a:buClr>
            </a:pPr>
            <a:r>
              <a:rPr lang="en-US" sz="2800" b="1" dirty="0"/>
              <a:t>Saved Added To Christ’s Church </a:t>
            </a:r>
          </a:p>
          <a:p>
            <a:pPr lvl="1"/>
            <a:r>
              <a:rPr lang="en-US" sz="2000" b="1" dirty="0"/>
              <a:t>Acts 2:47</a:t>
            </a:r>
            <a:r>
              <a:rPr lang="en-US" sz="2000" dirty="0"/>
              <a:t>, </a:t>
            </a:r>
            <a:r>
              <a:rPr lang="en-US" sz="2000" i="1" dirty="0"/>
              <a:t>“</a:t>
            </a:r>
            <a:r>
              <a:rPr lang="en-US" sz="2000" b="1" i="1" dirty="0"/>
              <a:t>praising God, and having favor with all the people. And the Lord added to them day by day those that were saved</a:t>
            </a:r>
            <a:r>
              <a:rPr lang="en-US" sz="2000" i="1" dirty="0"/>
              <a:t>.”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4648200" y="2590800"/>
            <a:ext cx="1296988" cy="396875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3B76"/>
              </a:solidFill>
              <a:latin typeface="Tahoma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228600" y="4938712"/>
            <a:ext cx="8458200" cy="156966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>
                <a:latin typeface="Tahoma" charset="0"/>
              </a:rPr>
              <a:t>Acts 2:41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i="1" dirty="0">
                <a:latin typeface="Tahoma" charset="0"/>
              </a:rPr>
              <a:t>“</a:t>
            </a:r>
            <a:r>
              <a:rPr lang="en-US" sz="2400" b="1" i="1" dirty="0">
                <a:latin typeface="Tahoma" charset="0"/>
              </a:rPr>
              <a:t>They then that received his word were baptized: and there were added (unto them) in that day about three thousand souls</a:t>
            </a:r>
            <a:r>
              <a:rPr lang="en-US" sz="2400" i="1" dirty="0">
                <a:latin typeface="Tahoma" charset="0"/>
              </a:rPr>
              <a:t>.”</a:t>
            </a:r>
          </a:p>
        </p:txBody>
      </p:sp>
      <p:sp>
        <p:nvSpPr>
          <p:cNvPr id="26631" name="Oval 7"/>
          <p:cNvSpPr>
            <a:spLocks noChangeArrowheads="1"/>
          </p:cNvSpPr>
          <p:nvPr/>
        </p:nvSpPr>
        <p:spPr bwMode="auto">
          <a:xfrm>
            <a:off x="914400" y="2895600"/>
            <a:ext cx="3733800" cy="457200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3B76"/>
              </a:solidFill>
              <a:latin typeface="Tahoma" charset="0"/>
            </a:endParaRP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0" y="336549"/>
            <a:ext cx="3101975" cy="1092200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latin typeface="Times New Roman" pitchFamily="18" charset="0"/>
              </a:rPr>
              <a:t>WHO WERE ADDED</a:t>
            </a:r>
            <a:r>
              <a:rPr lang="en-US" sz="3200" b="1" i="1" dirty="0">
                <a:latin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 rot="2558873">
            <a:off x="272541" y="1740977"/>
            <a:ext cx="1611592" cy="75882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3B76"/>
              </a:solidFill>
              <a:latin typeface="Tahoma" charset="0"/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6042025" y="412749"/>
            <a:ext cx="3101975" cy="1092200"/>
          </a:xfrm>
          <a:prstGeom prst="rect">
            <a:avLst/>
          </a:prstGeom>
          <a:solidFill>
            <a:srgbClr val="000000"/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>
                <a:latin typeface="Times New Roman" pitchFamily="18" charset="0"/>
              </a:rPr>
              <a:t>WHO WERE SAVED?</a:t>
            </a:r>
          </a:p>
        </p:txBody>
      </p:sp>
      <p:sp>
        <p:nvSpPr>
          <p:cNvPr id="26638" name="AutoShape 14"/>
          <p:cNvSpPr>
            <a:spLocks noChangeArrowheads="1"/>
          </p:cNvSpPr>
          <p:nvPr/>
        </p:nvSpPr>
        <p:spPr bwMode="auto">
          <a:xfrm rot="6845768">
            <a:off x="5107711" y="3103200"/>
            <a:ext cx="4036120" cy="784916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254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3B76"/>
              </a:solidFill>
              <a:latin typeface="Tahoma" charset="0"/>
            </a:endParaRP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5638800" y="57150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3B76"/>
              </a:solidFill>
              <a:latin typeface="Tahoma" charset="0"/>
            </a:endParaRPr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457200" y="5715000"/>
            <a:ext cx="487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3B76"/>
              </a:solidFill>
              <a:latin typeface="Tahoma" charset="0"/>
            </a:endParaRPr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>
            <a:off x="1981200" y="5715000"/>
            <a:ext cx="1296988" cy="396875"/>
          </a:xfrm>
          <a:prstGeom prst="ellips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3B76"/>
              </a:solidFill>
              <a:latin typeface="Tahoma" charset="0"/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2895600" y="3048000"/>
            <a:ext cx="2362200" cy="26670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3B76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30" grpId="0"/>
      <p:bldP spid="26631" grpId="0" animBg="1"/>
      <p:bldP spid="26634" grpId="0" animBg="1"/>
      <p:bldP spid="26635" grpId="0" animBg="1"/>
      <p:bldP spid="26637" grpId="0" animBg="1"/>
      <p:bldP spid="26638" grpId="0" animBg="1"/>
      <p:bldP spid="26639" grpId="0" animBg="1"/>
      <p:bldP spid="26640" grpId="0" animBg="1"/>
      <p:bldP spid="26641" grpId="0" animBg="1"/>
      <p:bldP spid="2664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540"/>
            <a:ext cx="8686800" cy="1569660"/>
          </a:xfrm>
        </p:spPr>
        <p:txBody>
          <a:bodyPr>
            <a:spAutoFit/>
          </a:bodyPr>
          <a:lstStyle/>
          <a:p>
            <a:pPr algn="l"/>
            <a:r>
              <a:rPr lang="en-US" sz="4800" b="1" dirty="0">
                <a:solidFill>
                  <a:schemeClr val="tx1"/>
                </a:solidFill>
              </a:rPr>
              <a:t>If </a:t>
            </a:r>
            <a:r>
              <a:rPr lang="en-US" sz="4800" dirty="0">
                <a:solidFill>
                  <a:schemeClr val="tx1"/>
                </a:solidFill>
              </a:rPr>
              <a:t>Salvation Is NOT In The Church </a:t>
            </a:r>
            <a:r>
              <a:rPr lang="en-US" sz="4800" b="1" dirty="0">
                <a:solidFill>
                  <a:schemeClr val="tx1"/>
                </a:solidFill>
              </a:rPr>
              <a:t>Then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27237"/>
            <a:ext cx="8686800" cy="4721292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Saved without the blood of Christ.</a:t>
            </a:r>
          </a:p>
          <a:p>
            <a:r>
              <a:rPr lang="en-US" dirty="0">
                <a:solidFill>
                  <a:schemeClr val="tx1"/>
                </a:solidFill>
              </a:rPr>
              <a:t>Saved without reconciliation.</a:t>
            </a:r>
          </a:p>
          <a:p>
            <a:r>
              <a:rPr lang="en-US" dirty="0">
                <a:solidFill>
                  <a:schemeClr val="tx1"/>
                </a:solidFill>
              </a:rPr>
              <a:t>Saved without being a child of God.</a:t>
            </a:r>
          </a:p>
          <a:p>
            <a:r>
              <a:rPr lang="en-US" dirty="0">
                <a:solidFill>
                  <a:schemeClr val="tx1"/>
                </a:solidFill>
              </a:rPr>
              <a:t>Saved without sanctification.</a:t>
            </a:r>
          </a:p>
          <a:p>
            <a:r>
              <a:rPr lang="en-US" dirty="0">
                <a:solidFill>
                  <a:schemeClr val="tx1"/>
                </a:solidFill>
              </a:rPr>
              <a:t>Saved without glory.</a:t>
            </a:r>
          </a:p>
          <a:p>
            <a:r>
              <a:rPr lang="en-US" dirty="0">
                <a:solidFill>
                  <a:schemeClr val="tx1"/>
                </a:solidFill>
              </a:rPr>
              <a:t>Saved without deliverance.</a:t>
            </a:r>
          </a:p>
          <a:p>
            <a:r>
              <a:rPr lang="en-US" dirty="0">
                <a:solidFill>
                  <a:schemeClr val="tx1"/>
                </a:solidFill>
              </a:rPr>
              <a:t>Saved without being </a:t>
            </a:r>
            <a:r>
              <a:rPr lang="en-US" i="1" dirty="0">
                <a:solidFill>
                  <a:schemeClr val="tx1"/>
                </a:solidFill>
              </a:rPr>
              <a:t>“in Christ.”</a:t>
            </a:r>
          </a:p>
          <a:p>
            <a:r>
              <a:rPr lang="en-US" dirty="0">
                <a:solidFill>
                  <a:schemeClr val="tx1"/>
                </a:solidFill>
              </a:rPr>
              <a:t>Saved without baptism.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0041"/>
            <a:ext cx="8686800" cy="838200"/>
          </a:xfrm>
        </p:spPr>
        <p:txBody>
          <a:bodyPr>
            <a:sp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What Is Salvation?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9834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“In the NT, </a:t>
            </a:r>
            <a:r>
              <a:rPr lang="en-US" sz="3500" b="1" dirty="0">
                <a:solidFill>
                  <a:schemeClr val="tx1"/>
                </a:solidFill>
              </a:rPr>
              <a:t>salvation</a:t>
            </a:r>
            <a:r>
              <a:rPr lang="en-US" dirty="0">
                <a:solidFill>
                  <a:schemeClr val="tx1"/>
                </a:solidFill>
              </a:rPr>
              <a:t> is deliverance from sin and its spiritual consequences, involving an attachment to the body of Christ, and admission to eternal life with blessedness in the kingdom of Christ” </a:t>
            </a:r>
            <a:r>
              <a:rPr lang="en-US" sz="2000" dirty="0">
                <a:solidFill>
                  <a:schemeClr val="tx1"/>
                </a:solidFill>
              </a:rPr>
              <a:t>(The Complete Word Study Dictionary: New Testament)</a:t>
            </a:r>
          </a:p>
          <a:p>
            <a:pPr lvl="1"/>
            <a:r>
              <a:rPr lang="en-US" sz="3000" dirty="0">
                <a:solidFill>
                  <a:schemeClr val="tx1"/>
                </a:solidFill>
              </a:rPr>
              <a:t>Acts 16:30, </a:t>
            </a:r>
            <a:r>
              <a:rPr lang="en-US" sz="3000" i="1" dirty="0">
                <a:solidFill>
                  <a:schemeClr val="tx1"/>
                </a:solidFill>
              </a:rPr>
              <a:t>“Sirs, what must I do to be saved?”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Man needs saving. Isaiah 59:1-2; Romans 6:23</a:t>
            </a:r>
          </a:p>
          <a:p>
            <a:r>
              <a:rPr lang="en-US" dirty="0">
                <a:solidFill>
                  <a:schemeClr val="tx1"/>
                </a:solidFill>
              </a:rPr>
              <a:t>Christ is the saviour. Luke 19:10, </a:t>
            </a:r>
            <a:r>
              <a:rPr lang="en-US" i="1" dirty="0">
                <a:solidFill>
                  <a:schemeClr val="tx1"/>
                </a:solidFill>
              </a:rPr>
              <a:t>“For the Son of man came to seek and save that which was lost.”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>
                <a:solidFill>
                  <a:srgbClr val="000099"/>
                </a:solidFill>
                <a:latin typeface="Franklin Gothic Medium Cond" pitchFamily="34" charset="0"/>
              </a:rPr>
              <a:t>What is the Church?</a:t>
            </a:r>
          </a:p>
        </p:txBody>
      </p:sp>
      <p:pic>
        <p:nvPicPr>
          <p:cNvPr id="5124" name="Picture 4" descr="church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23558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1676400"/>
            <a:ext cx="1711325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657600" y="914400"/>
            <a:ext cx="4800600" cy="1089529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53882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i="1" dirty="0">
                <a:solidFill>
                  <a:srgbClr val="FF0000"/>
                </a:solidFill>
                <a:latin typeface="Franklin Gothic Medium Cond" pitchFamily="34" charset="0"/>
              </a:rPr>
              <a:t>ekklesia</a:t>
            </a:r>
            <a:r>
              <a:rPr lang="en-US" sz="3600" i="1" dirty="0">
                <a:solidFill>
                  <a:srgbClr val="FF0000"/>
                </a:solidFill>
                <a:latin typeface="Franklin Gothic Medium Cond" pitchFamily="34" charset="0"/>
              </a:rPr>
              <a:t>:</a:t>
            </a:r>
            <a:r>
              <a:rPr lang="en-US" sz="3600" dirty="0">
                <a:solidFill>
                  <a:srgbClr val="FF0000"/>
                </a:solidFill>
                <a:latin typeface="Franklin Gothic Medium Cond" pitchFamily="34" charset="0"/>
              </a:rPr>
              <a:t> “</a:t>
            </a:r>
            <a:r>
              <a:rPr lang="en-US" sz="3600" b="1" dirty="0">
                <a:solidFill>
                  <a:srgbClr val="FF0000"/>
                </a:solidFill>
                <a:latin typeface="Franklin Gothic Medium Cond" pitchFamily="34" charset="0"/>
              </a:rPr>
              <a:t>to call out of</a:t>
            </a:r>
            <a:r>
              <a:rPr lang="en-US" sz="3600" dirty="0">
                <a:solidFill>
                  <a:srgbClr val="FF0000"/>
                </a:solidFill>
                <a:latin typeface="Franklin Gothic Medium Cond" pitchFamily="34" charset="0"/>
              </a:rPr>
              <a:t>” … </a:t>
            </a:r>
            <a:r>
              <a:rPr lang="en-US" sz="3600" i="1" dirty="0">
                <a:solidFill>
                  <a:srgbClr val="FF0000"/>
                </a:solidFill>
                <a:latin typeface="Franklin Gothic Medium Cond" pitchFamily="34" charset="0"/>
              </a:rPr>
              <a:t>“</a:t>
            </a:r>
            <a:r>
              <a:rPr lang="en-US" sz="3600" b="1" i="1" dirty="0">
                <a:solidFill>
                  <a:srgbClr val="FF0000"/>
                </a:solidFill>
                <a:latin typeface="Franklin Gothic Medium Cond" pitchFamily="34" charset="0"/>
              </a:rPr>
              <a:t>the called out ones</a:t>
            </a:r>
            <a:r>
              <a:rPr lang="en-US" sz="3600" i="1" dirty="0">
                <a:solidFill>
                  <a:srgbClr val="FF0000"/>
                </a:solidFill>
                <a:latin typeface="Franklin Gothic Medium Cond" pitchFamily="34" charset="0"/>
              </a:rPr>
              <a:t>”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7346" y="4138416"/>
            <a:ext cx="5029200" cy="2659190"/>
          </a:xfrm>
          <a:prstGeom prst="rect">
            <a:avLst/>
          </a:prstGeom>
          <a:solidFill>
            <a:srgbClr val="99CC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53882" dir="81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0000CC"/>
                </a:solidFill>
                <a:latin typeface="Franklin Gothic Medium Cond" pitchFamily="34" charset="0"/>
              </a:rPr>
              <a:t>An Assembly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006600"/>
                </a:solidFill>
                <a:latin typeface="Franklin Gothic Medium Cond" pitchFamily="34" charset="0"/>
              </a:rPr>
              <a:t>-</a:t>
            </a:r>
            <a:r>
              <a:rPr lang="en-US" sz="3200" b="1" dirty="0">
                <a:solidFill>
                  <a:srgbClr val="006600"/>
                </a:solidFill>
                <a:latin typeface="Franklin Gothic Medium" pitchFamily="34" charset="0"/>
              </a:rPr>
              <a:t>Israel</a:t>
            </a:r>
            <a:r>
              <a:rPr lang="en-US" sz="3200" b="1" dirty="0">
                <a:solidFill>
                  <a:srgbClr val="006600"/>
                </a:solidFill>
                <a:latin typeface="Franklin Gothic Medium Cond" pitchFamily="34" charset="0"/>
              </a:rPr>
              <a:t>,</a:t>
            </a:r>
            <a:r>
              <a:rPr lang="en-US" sz="3200" b="1" dirty="0">
                <a:solidFill>
                  <a:srgbClr val="FFFFFF"/>
                </a:solidFill>
                <a:latin typeface="Franklin Gothic Medium Cond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Franklin Gothic Medium Cond" pitchFamily="34" charset="0"/>
              </a:rPr>
              <a:t>Acts 7:38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006600"/>
                </a:solidFill>
                <a:latin typeface="Franklin Gothic Medium" pitchFamily="34" charset="0"/>
              </a:rPr>
              <a:t>-Riot,</a:t>
            </a:r>
            <a:r>
              <a:rPr lang="en-US" b="1" dirty="0">
                <a:solidFill>
                  <a:srgbClr val="FFFFFF"/>
                </a:solidFill>
                <a:latin typeface="Franklin Gothic Medium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Franklin Gothic Medium" pitchFamily="34" charset="0"/>
              </a:rPr>
              <a:t>Acts 19:32, 41</a:t>
            </a:r>
          </a:p>
          <a:p>
            <a:pPr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006600"/>
                </a:solidFill>
                <a:latin typeface="Franklin Gothic Medium Cond" pitchFamily="34" charset="0"/>
              </a:rPr>
              <a:t>-Governmental body,</a:t>
            </a:r>
            <a:r>
              <a:rPr lang="en-US" sz="3200" b="1" dirty="0">
                <a:solidFill>
                  <a:srgbClr val="FFFFFF"/>
                </a:solidFill>
                <a:latin typeface="Franklin Gothic Medium Cond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Franklin Gothic Medium Cond" pitchFamily="34" charset="0"/>
              </a:rPr>
              <a:t>Acts 19:39</a:t>
            </a:r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3875989" y="2362200"/>
            <a:ext cx="5181600" cy="44196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63500" dir="2212194" algn="ctr" rotWithShape="0">
              <a:srgbClr val="000000"/>
            </a:outerShd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Body of the Saved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 Cond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 Cond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“Called out”</a:t>
            </a:r>
            <a:r>
              <a:rPr lang="en-US" sz="3200" dirty="0">
                <a:solidFill>
                  <a:srgbClr val="0066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320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of darkness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by God, by the gospel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i="1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2 Thessalonians 2:14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66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 Cond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The Redeemed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i="1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Matthew 16:18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534400" y="6400800"/>
            <a:ext cx="381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5" grpId="0" animBg="1"/>
      <p:bldP spid="71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465513" y="2138442"/>
            <a:ext cx="5411788" cy="2027238"/>
            <a:chOff x="1559" y="1440"/>
            <a:chExt cx="3409" cy="1277"/>
          </a:xfrm>
        </p:grpSpPr>
        <p:sp>
          <p:nvSpPr>
            <p:cNvPr id="11272" name="AutoShape 6"/>
            <p:cNvSpPr>
              <a:spLocks noChangeArrowheads="1"/>
            </p:cNvSpPr>
            <p:nvPr/>
          </p:nvSpPr>
          <p:spPr bwMode="auto">
            <a:xfrm rot="1680742">
              <a:off x="3840" y="1440"/>
              <a:ext cx="288" cy="960"/>
            </a:xfrm>
            <a:prstGeom prst="downArrow">
              <a:avLst>
                <a:gd name="adj1" fmla="val 50000"/>
                <a:gd name="adj2" fmla="val 8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/>
            </a:p>
          </p:txBody>
        </p:sp>
        <p:sp>
          <p:nvSpPr>
            <p:cNvPr id="11273" name="Rectangle 7"/>
            <p:cNvSpPr>
              <a:spLocks noChangeArrowheads="1"/>
            </p:cNvSpPr>
            <p:nvPr/>
          </p:nvSpPr>
          <p:spPr bwMode="auto">
            <a:xfrm>
              <a:off x="1559" y="2349"/>
              <a:ext cx="3409" cy="3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dirty="0"/>
                <a:t>Church = Singular in number</a:t>
              </a:r>
            </a:p>
          </p:txBody>
        </p:sp>
      </p:grpSp>
      <p:sp>
        <p:nvSpPr>
          <p:cNvPr id="281611" name="Rectangle 11"/>
          <p:cNvSpPr>
            <a:spLocks noChangeArrowheads="1"/>
          </p:cNvSpPr>
          <p:nvPr/>
        </p:nvSpPr>
        <p:spPr bwMode="auto">
          <a:xfrm>
            <a:off x="2057400" y="2819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81602" name="Rectangle 2"/>
          <p:cNvSpPr>
            <a:spLocks noChangeArrowheads="1"/>
          </p:cNvSpPr>
          <p:nvPr/>
        </p:nvSpPr>
        <p:spPr bwMode="auto">
          <a:xfrm>
            <a:off x="6629400" y="1828800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7848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u="sng" dirty="0"/>
              <a:t>Matthew 16:18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 u="sng" dirty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/>
              <a:t>“And I also say to thee, that thou art Peter, and upon this rock I will build My church; and the gates of Hades shall not prevail against it.”</a:t>
            </a:r>
          </a:p>
        </p:txBody>
      </p:sp>
      <p:sp>
        <p:nvSpPr>
          <p:cNvPr id="281612" name="AutoShape 12"/>
          <p:cNvSpPr>
            <a:spLocks noChangeArrowheads="1"/>
          </p:cNvSpPr>
          <p:nvPr/>
        </p:nvSpPr>
        <p:spPr bwMode="auto">
          <a:xfrm>
            <a:off x="2057400" y="3200400"/>
            <a:ext cx="485775" cy="1600200"/>
          </a:xfrm>
          <a:prstGeom prst="downArrow">
            <a:avLst>
              <a:gd name="adj1" fmla="val 50000"/>
              <a:gd name="adj2" fmla="val 823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81614" name="Rectangle 14"/>
          <p:cNvSpPr>
            <a:spLocks noChangeArrowheads="1"/>
          </p:cNvSpPr>
          <p:nvPr/>
        </p:nvSpPr>
        <p:spPr bwMode="auto">
          <a:xfrm>
            <a:off x="774294" y="4820238"/>
            <a:ext cx="4318811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/>
              <a:t>It = Singular in number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1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1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81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1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11" grpId="0" animBg="1"/>
      <p:bldP spid="281602" grpId="0" animBg="1"/>
      <p:bldP spid="281612" grpId="0" animBg="1"/>
      <p:bldP spid="2816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3"/>
          <p:cNvSpPr>
            <a:spLocks noChangeArrowheads="1"/>
          </p:cNvSpPr>
          <p:nvPr/>
        </p:nvSpPr>
        <p:spPr bwMode="auto">
          <a:xfrm>
            <a:off x="1295400" y="457200"/>
            <a:ext cx="6400800" cy="60960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 dirty="0">
                <a:latin typeface="Times New Roman" pitchFamily="18" charset="0"/>
              </a:rPr>
              <a:t>“There is one body”</a:t>
            </a:r>
          </a:p>
          <a:p>
            <a:pPr algn="ctr"/>
            <a:r>
              <a:rPr lang="en-US" sz="3600" b="1" dirty="0">
                <a:latin typeface="Times New Roman" pitchFamily="18" charset="0"/>
              </a:rPr>
              <a:t>(Ephesians 4:4)</a:t>
            </a:r>
          </a:p>
          <a:p>
            <a:pPr algn="ctr"/>
            <a:endParaRPr lang="en-US" sz="3600" b="1" dirty="0">
              <a:latin typeface="Times New Roman" pitchFamily="18" charset="0"/>
            </a:endParaRPr>
          </a:p>
          <a:p>
            <a:pPr algn="ctr"/>
            <a:r>
              <a:rPr lang="en-US" sz="3600" b="1" dirty="0">
                <a:latin typeface="Times New Roman" pitchFamily="18" charset="0"/>
              </a:rPr>
              <a:t>Body = church </a:t>
            </a:r>
          </a:p>
          <a:p>
            <a:pPr algn="ctr"/>
            <a:r>
              <a:rPr lang="en-US" sz="3600" b="1" dirty="0">
                <a:latin typeface="Times New Roman" pitchFamily="18" charset="0"/>
              </a:rPr>
              <a:t>(Ephesians 1:22-23; </a:t>
            </a:r>
            <a:br>
              <a:rPr lang="en-US" sz="3600" b="1" dirty="0">
                <a:latin typeface="Times New Roman" pitchFamily="18" charset="0"/>
              </a:rPr>
            </a:br>
            <a:r>
              <a:rPr lang="en-US" sz="3600" b="1" dirty="0">
                <a:latin typeface="Times New Roman" pitchFamily="18" charset="0"/>
              </a:rPr>
              <a:t>cf. 1 Corinthians 12:12-13)</a:t>
            </a:r>
          </a:p>
          <a:p>
            <a:pPr algn="ctr"/>
            <a:endParaRPr lang="en-US" sz="3600" b="1" dirty="0">
              <a:latin typeface="Times New Roman" pitchFamily="18" charset="0"/>
            </a:endParaRPr>
          </a:p>
          <a:p>
            <a:pPr algn="ctr"/>
            <a:r>
              <a:rPr lang="en-US" sz="3600" b="1" dirty="0">
                <a:latin typeface="Times New Roman" pitchFamily="18" charset="0"/>
              </a:rPr>
              <a:t>Thus:</a:t>
            </a:r>
          </a:p>
          <a:p>
            <a:pPr algn="ctr"/>
            <a:r>
              <a:rPr lang="en-US" sz="3600" b="1" dirty="0">
                <a:latin typeface="Times New Roman" pitchFamily="18" charset="0"/>
              </a:rPr>
              <a:t>ONE CHURCH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D019D-FAE5-47E3-B95E-03114DCEC56F}" type="slidenum">
              <a:rPr lang="en-US"/>
              <a:pPr/>
              <a:t>7</a:t>
            </a:fld>
            <a:endParaRPr lang="en-US"/>
          </a:p>
        </p:txBody>
      </p:sp>
      <p:sp>
        <p:nvSpPr>
          <p:cNvPr id="346114" name="Text Box 2"/>
          <p:cNvSpPr txBox="1">
            <a:spLocks noChangeArrowheads="1"/>
          </p:cNvSpPr>
          <p:nvPr/>
        </p:nvSpPr>
        <p:spPr bwMode="auto">
          <a:xfrm>
            <a:off x="4953000" y="152400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u="sng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CHRIST</a:t>
            </a:r>
          </a:p>
        </p:txBody>
      </p:sp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2133600" y="98033"/>
            <a:ext cx="9144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0" dirty="0">
                <a:latin typeface="Pegasus" pitchFamily="2" charset="0"/>
              </a:rPr>
              <a:t>{</a:t>
            </a:r>
          </a:p>
        </p:txBody>
      </p:sp>
      <p:pic>
        <p:nvPicPr>
          <p:cNvPr id="3461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194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34612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981200"/>
            <a:ext cx="762000" cy="76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46124" name="Line 12"/>
          <p:cNvSpPr>
            <a:spLocks noChangeShapeType="1"/>
          </p:cNvSpPr>
          <p:nvPr/>
        </p:nvSpPr>
        <p:spPr bwMode="auto">
          <a:xfrm flipH="1">
            <a:off x="3429000" y="762000"/>
            <a:ext cx="25146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5" name="Line 13"/>
          <p:cNvSpPr>
            <a:spLocks noChangeShapeType="1"/>
          </p:cNvSpPr>
          <p:nvPr/>
        </p:nvSpPr>
        <p:spPr bwMode="auto">
          <a:xfrm flipH="1">
            <a:off x="4343400" y="762000"/>
            <a:ext cx="1600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6" name="Line 14"/>
          <p:cNvSpPr>
            <a:spLocks noChangeShapeType="1"/>
          </p:cNvSpPr>
          <p:nvPr/>
        </p:nvSpPr>
        <p:spPr bwMode="auto">
          <a:xfrm flipH="1">
            <a:off x="5181600" y="762000"/>
            <a:ext cx="762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7" name="Line 15"/>
          <p:cNvSpPr>
            <a:spLocks noChangeShapeType="1"/>
          </p:cNvSpPr>
          <p:nvPr/>
        </p:nvSpPr>
        <p:spPr bwMode="auto">
          <a:xfrm>
            <a:off x="5943600" y="762000"/>
            <a:ext cx="76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8" name="Line 16"/>
          <p:cNvSpPr>
            <a:spLocks noChangeShapeType="1"/>
          </p:cNvSpPr>
          <p:nvPr/>
        </p:nvSpPr>
        <p:spPr bwMode="auto">
          <a:xfrm>
            <a:off x="5943600" y="762000"/>
            <a:ext cx="1143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45791" dir="2021404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29" name="Line 17"/>
          <p:cNvSpPr>
            <a:spLocks noChangeShapeType="1"/>
          </p:cNvSpPr>
          <p:nvPr/>
        </p:nvSpPr>
        <p:spPr bwMode="auto">
          <a:xfrm>
            <a:off x="5943600" y="762000"/>
            <a:ext cx="19050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56796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0" name="Line 18"/>
          <p:cNvSpPr>
            <a:spLocks noChangeShapeType="1"/>
          </p:cNvSpPr>
          <p:nvPr/>
        </p:nvSpPr>
        <p:spPr bwMode="auto">
          <a:xfrm>
            <a:off x="5943600" y="762000"/>
            <a:ext cx="2743200" cy="1219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80322" dir="1106097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1" name="Text Box 19"/>
          <p:cNvSpPr txBox="1">
            <a:spLocks noChangeArrowheads="1"/>
          </p:cNvSpPr>
          <p:nvPr/>
        </p:nvSpPr>
        <p:spPr bwMode="auto">
          <a:xfrm>
            <a:off x="2971800" y="2438400"/>
            <a:ext cx="1219200" cy="387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800" dirty="0">
                <a:latin typeface="Pegasus" pitchFamily="2" charset="0"/>
              </a:rPr>
              <a:t>{</a:t>
            </a:r>
          </a:p>
        </p:txBody>
      </p:sp>
      <p:sp>
        <p:nvSpPr>
          <p:cNvPr id="346132" name="Text Box 20"/>
          <p:cNvSpPr txBox="1">
            <a:spLocks noChangeArrowheads="1"/>
          </p:cNvSpPr>
          <p:nvPr/>
        </p:nvSpPr>
        <p:spPr bwMode="auto">
          <a:xfrm>
            <a:off x="3962400" y="4343400"/>
            <a:ext cx="2209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latin typeface="Franklin Gothic Medium Cond" pitchFamily="34" charset="0"/>
              </a:rPr>
              <a:t>Local Church </a:t>
            </a:r>
            <a:r>
              <a:rPr lang="en-US" sz="3200" i="1" dirty="0">
                <a:latin typeface="Franklin Gothic Medium Cond" pitchFamily="34" charset="0"/>
              </a:rPr>
              <a:t>Acts 11:22ff</a:t>
            </a:r>
          </a:p>
        </p:txBody>
      </p:sp>
      <p:sp>
        <p:nvSpPr>
          <p:cNvPr id="346133" name="Text Box 21"/>
          <p:cNvSpPr txBox="1">
            <a:spLocks noChangeArrowheads="1"/>
          </p:cNvSpPr>
          <p:nvPr/>
        </p:nvSpPr>
        <p:spPr bwMode="auto">
          <a:xfrm>
            <a:off x="6754641" y="4343400"/>
            <a:ext cx="2362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dirty="0">
                <a:latin typeface="Franklin Gothic Medium Cond" pitchFamily="34" charset="0"/>
              </a:rPr>
              <a:t>Local Church </a:t>
            </a:r>
            <a:r>
              <a:rPr lang="en-US" sz="3200" i="1" dirty="0">
                <a:latin typeface="Franklin Gothic Medium Cond" pitchFamily="34" charset="0"/>
              </a:rPr>
              <a:t>Revelation 2:1</a:t>
            </a:r>
          </a:p>
        </p:txBody>
      </p:sp>
      <p:sp>
        <p:nvSpPr>
          <p:cNvPr id="346135" name="Line 23"/>
          <p:cNvSpPr>
            <a:spLocks noChangeShapeType="1"/>
          </p:cNvSpPr>
          <p:nvPr/>
        </p:nvSpPr>
        <p:spPr bwMode="auto">
          <a:xfrm>
            <a:off x="4343400" y="2743200"/>
            <a:ext cx="7620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6" name="Line 24"/>
          <p:cNvSpPr>
            <a:spLocks noChangeShapeType="1"/>
          </p:cNvSpPr>
          <p:nvPr/>
        </p:nvSpPr>
        <p:spPr bwMode="auto">
          <a:xfrm flipH="1">
            <a:off x="5105400" y="2743200"/>
            <a:ext cx="76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7" name="Line 25"/>
          <p:cNvSpPr>
            <a:spLocks noChangeShapeType="1"/>
          </p:cNvSpPr>
          <p:nvPr/>
        </p:nvSpPr>
        <p:spPr bwMode="auto">
          <a:xfrm flipH="1">
            <a:off x="5105400" y="2743200"/>
            <a:ext cx="9144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8" name="Line 26"/>
          <p:cNvSpPr>
            <a:spLocks noChangeShapeType="1"/>
          </p:cNvSpPr>
          <p:nvPr/>
        </p:nvSpPr>
        <p:spPr bwMode="auto">
          <a:xfrm>
            <a:off x="7086600" y="2743200"/>
            <a:ext cx="838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39" name="Line 27"/>
          <p:cNvSpPr>
            <a:spLocks noChangeShapeType="1"/>
          </p:cNvSpPr>
          <p:nvPr/>
        </p:nvSpPr>
        <p:spPr bwMode="auto">
          <a:xfrm flipH="1">
            <a:off x="7924800" y="2743200"/>
            <a:ext cx="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40" name="Line 28"/>
          <p:cNvSpPr>
            <a:spLocks noChangeShapeType="1"/>
          </p:cNvSpPr>
          <p:nvPr/>
        </p:nvSpPr>
        <p:spPr bwMode="auto">
          <a:xfrm flipH="1">
            <a:off x="7924800" y="2743200"/>
            <a:ext cx="838200" cy="1676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>
            <a:outerShdw dist="28398" dir="1593903" algn="ctr" rotWithShape="0">
              <a:srgbClr val="00000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6141" name="Text Box 29"/>
          <p:cNvSpPr txBox="1">
            <a:spLocks noChangeArrowheads="1"/>
          </p:cNvSpPr>
          <p:nvPr/>
        </p:nvSpPr>
        <p:spPr bwMode="auto">
          <a:xfrm>
            <a:off x="0" y="3505200"/>
            <a:ext cx="34290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CHURCH</a:t>
            </a: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3600" dirty="0">
                <a:latin typeface="Franklin Gothic Medium Cond" pitchFamily="34" charset="0"/>
              </a:rPr>
              <a:t>(Local) </a:t>
            </a:r>
            <a:r>
              <a:rPr lang="en-US" sz="2800" dirty="0">
                <a:latin typeface="Franklin Gothic Medium Cond" pitchFamily="34" charset="0"/>
              </a:rPr>
              <a:t>(elders, deacons, saints)</a:t>
            </a:r>
            <a:r>
              <a:rPr lang="en-US" sz="3600" dirty="0">
                <a:latin typeface="Franklin Gothic Medium Cond" pitchFamily="34" charset="0"/>
              </a:rPr>
              <a:t> </a:t>
            </a:r>
            <a:r>
              <a:rPr lang="en-US" sz="3600" i="1" dirty="0">
                <a:latin typeface="Franklin Gothic Medium Cond" pitchFamily="34" charset="0"/>
              </a:rPr>
              <a:t>Acts14:23; </a:t>
            </a:r>
            <a:br>
              <a:rPr lang="en-US" sz="3600" i="1" dirty="0">
                <a:latin typeface="Franklin Gothic Medium Cond" pitchFamily="34" charset="0"/>
              </a:rPr>
            </a:br>
            <a:r>
              <a:rPr lang="en-US" sz="3600" i="1" dirty="0">
                <a:latin typeface="Franklin Gothic Medium Cond" pitchFamily="34" charset="0"/>
              </a:rPr>
              <a:t>Philippians 1:1</a:t>
            </a:r>
          </a:p>
        </p:txBody>
      </p:sp>
      <p:sp>
        <p:nvSpPr>
          <p:cNvPr id="346142" name="Text Box 30"/>
          <p:cNvSpPr txBox="1">
            <a:spLocks noChangeArrowheads="1"/>
          </p:cNvSpPr>
          <p:nvPr/>
        </p:nvSpPr>
        <p:spPr bwMode="auto">
          <a:xfrm>
            <a:off x="4267200" y="5410200"/>
            <a:ext cx="4419600" cy="1224951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32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Churches of Christ</a:t>
            </a:r>
            <a:r>
              <a:rPr lang="en-US" sz="3200" b="1" dirty="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itchFamily="34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3200" i="1" dirty="0">
                <a:latin typeface="Franklin Gothic Medium Cond" pitchFamily="34" charset="0"/>
              </a:rPr>
              <a:t>Romans 16:16</a:t>
            </a:r>
          </a:p>
        </p:txBody>
      </p:sp>
      <p:sp>
        <p:nvSpPr>
          <p:cNvPr id="346143" name="Text Box 31"/>
          <p:cNvSpPr txBox="1">
            <a:spLocks noChangeArrowheads="1"/>
          </p:cNvSpPr>
          <p:nvPr/>
        </p:nvSpPr>
        <p:spPr bwMode="auto">
          <a:xfrm>
            <a:off x="2667000" y="7620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u="sng" dirty="0">
                <a:latin typeface="Franklin Gothic Medium Cond" pitchFamily="34" charset="0"/>
              </a:rPr>
              <a:t>Baptized into</a:t>
            </a:r>
          </a:p>
        </p:txBody>
      </p:sp>
      <p:sp>
        <p:nvSpPr>
          <p:cNvPr id="346144" name="Text Box 32"/>
          <p:cNvSpPr txBox="1">
            <a:spLocks noChangeArrowheads="1"/>
          </p:cNvSpPr>
          <p:nvPr/>
        </p:nvSpPr>
        <p:spPr bwMode="auto">
          <a:xfrm>
            <a:off x="0" y="1219200"/>
            <a:ext cx="2743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CHURCH</a:t>
            </a: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 </a:t>
            </a:r>
            <a:r>
              <a:rPr lang="en-US" sz="3600" dirty="0">
                <a:latin typeface="Franklin Gothic Medium Cond" pitchFamily="34" charset="0"/>
              </a:rPr>
              <a:t>(Universal) </a:t>
            </a:r>
            <a:r>
              <a:rPr lang="en-US" sz="3600" dirty="0">
                <a:effectLst>
                  <a:outerShdw blurRad="38100" dist="38100" dir="2700000" algn="tl">
                    <a:srgbClr val="FFFFFF"/>
                  </a:outerShdw>
                </a:effectLst>
                <a:latin typeface="Franklin Gothic Medium Cond" pitchFamily="34" charset="0"/>
              </a:rPr>
              <a:t>Matthew 16:18</a:t>
            </a:r>
            <a:endParaRPr lang="en-US" sz="3600" i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 Cond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4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4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4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1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8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6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4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4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46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4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4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4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4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6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34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6" grpId="0"/>
      <p:bldP spid="346131" grpId="0"/>
      <p:bldP spid="346132" grpId="0"/>
      <p:bldP spid="346133" grpId="0"/>
      <p:bldP spid="346141" grpId="0"/>
      <p:bldP spid="346142" grpId="0" animBg="1"/>
      <p:bldP spid="346143" grpId="0"/>
      <p:bldP spid="3461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27205"/>
            <a:ext cx="8686800" cy="156966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Can A Man Be Saved Outside The Church?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9750"/>
            <a:ext cx="8839200" cy="4339650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aseline="0" dirty="0">
                <a:solidFill>
                  <a:schemeClr val="tx1"/>
                </a:solidFill>
              </a:rPr>
              <a:t>Many say that a man does not have to be a member of the church to be saved.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4000" b="1" baseline="0" dirty="0">
                <a:solidFill>
                  <a:schemeClr val="tx1"/>
                </a:solidFill>
              </a:rPr>
              <a:t>If</a:t>
            </a:r>
            <a:r>
              <a:rPr lang="en-US" baseline="0" dirty="0">
                <a:solidFill>
                  <a:schemeClr val="tx1"/>
                </a:solidFill>
              </a:rPr>
              <a:t> a man can be saved </a:t>
            </a:r>
            <a:r>
              <a:rPr lang="en-US" u="sng" baseline="0" dirty="0">
                <a:solidFill>
                  <a:schemeClr val="tx1"/>
                </a:solidFill>
              </a:rPr>
              <a:t>out of the church</a:t>
            </a:r>
            <a:r>
              <a:rPr lang="en-US" baseline="0" dirty="0">
                <a:solidFill>
                  <a:schemeClr val="tx1"/>
                </a:solidFill>
              </a:rPr>
              <a:t>, </a:t>
            </a:r>
            <a:r>
              <a:rPr lang="en-US" sz="4000" b="1" baseline="0" dirty="0">
                <a:solidFill>
                  <a:schemeClr val="tx1"/>
                </a:solidFill>
              </a:rPr>
              <a:t>then</a:t>
            </a:r>
            <a:r>
              <a:rPr lang="en-US" b="1" baseline="0" dirty="0">
                <a:solidFill>
                  <a:schemeClr val="tx1"/>
                </a:solidFill>
              </a:rPr>
              <a:t> </a:t>
            </a:r>
            <a:r>
              <a:rPr lang="en-US" baseline="0" dirty="0">
                <a:solidFill>
                  <a:schemeClr val="tx1"/>
                </a:solidFill>
              </a:rPr>
              <a:t>why be in it?</a:t>
            </a:r>
          </a:p>
          <a:p>
            <a:pPr marL="914400" lvl="1" indent="-457200">
              <a:spcBef>
                <a:spcPts val="0"/>
              </a:spcBef>
              <a:buNone/>
            </a:pPr>
            <a:r>
              <a:rPr lang="en-US" baseline="0" dirty="0">
                <a:solidFill>
                  <a:schemeClr val="tx1"/>
                </a:solidFill>
              </a:rPr>
              <a:t>a.	If there is no salvation in it, then why preach and work to get folks to become a member of it?</a:t>
            </a:r>
          </a:p>
          <a:p>
            <a:pPr marL="914400" lvl="1" indent="-457200">
              <a:spcBef>
                <a:spcPts val="0"/>
              </a:spcBef>
              <a:buNone/>
            </a:pPr>
            <a:r>
              <a:rPr lang="en-US" baseline="0" dirty="0">
                <a:solidFill>
                  <a:schemeClr val="tx1"/>
                </a:solidFill>
              </a:rPr>
              <a:t>b.	Such labors would not be for the purpose of saving the lost, but rather for the purpose of building up nothing more than a social club.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434370"/>
            <a:ext cx="8915400" cy="1569660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Can A Man Be Saved Outside The Church?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03437"/>
            <a:ext cx="8686800" cy="4130361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aseline="0" dirty="0">
                <a:solidFill>
                  <a:schemeClr val="tx1"/>
                </a:solidFill>
              </a:rPr>
              <a:t>Membership in </a:t>
            </a:r>
            <a:r>
              <a:rPr lang="en-US" dirty="0">
                <a:solidFill>
                  <a:schemeClr val="tx1"/>
                </a:solidFill>
              </a:rPr>
              <a:t>the church of Christ</a:t>
            </a:r>
            <a:r>
              <a:rPr lang="en-US" baseline="0" dirty="0">
                <a:solidFill>
                  <a:schemeClr val="tx1"/>
                </a:solidFill>
              </a:rPr>
              <a:t> is essential to salvation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1"/>
                </a:solidFill>
              </a:rPr>
              <a:t>Ephesians 5:23, </a:t>
            </a:r>
            <a:r>
              <a:rPr lang="en-US" i="1" dirty="0">
                <a:solidFill>
                  <a:schemeClr val="tx1"/>
                </a:solidFill>
              </a:rPr>
              <a:t>“For </a:t>
            </a:r>
            <a:r>
              <a:rPr lang="en-US" sz="4000" b="1" i="1" dirty="0">
                <a:solidFill>
                  <a:schemeClr val="tx1"/>
                </a:solidFill>
              </a:rPr>
              <a:t>the</a:t>
            </a:r>
            <a:r>
              <a:rPr lang="en-US" i="1" dirty="0">
                <a:solidFill>
                  <a:schemeClr val="tx1"/>
                </a:solidFill>
              </a:rPr>
              <a:t> husband is </a:t>
            </a:r>
            <a:r>
              <a:rPr lang="en-US" sz="4000" b="1" i="1" dirty="0">
                <a:solidFill>
                  <a:schemeClr val="tx1"/>
                </a:solidFill>
              </a:rPr>
              <a:t>the</a:t>
            </a:r>
            <a:r>
              <a:rPr lang="en-US" i="1" dirty="0">
                <a:solidFill>
                  <a:schemeClr val="tx1"/>
                </a:solidFill>
              </a:rPr>
              <a:t> head of </a:t>
            </a:r>
            <a:r>
              <a:rPr lang="en-US" sz="4000" b="1" i="1" dirty="0">
                <a:solidFill>
                  <a:schemeClr val="tx1"/>
                </a:solidFill>
              </a:rPr>
              <a:t>the</a:t>
            </a:r>
            <a:r>
              <a:rPr lang="en-US" i="1" dirty="0">
                <a:solidFill>
                  <a:schemeClr val="tx1"/>
                </a:solidFill>
              </a:rPr>
              <a:t> wife, as Christ also is </a:t>
            </a:r>
            <a:r>
              <a:rPr lang="en-US" sz="4000" b="1" i="1" dirty="0">
                <a:solidFill>
                  <a:schemeClr val="tx1"/>
                </a:solidFill>
              </a:rPr>
              <a:t>the </a:t>
            </a:r>
            <a:r>
              <a:rPr lang="en-US" i="1" dirty="0">
                <a:solidFill>
                  <a:schemeClr val="tx1"/>
                </a:solidFill>
              </a:rPr>
              <a:t>head of </a:t>
            </a:r>
            <a:r>
              <a:rPr lang="en-US" sz="4000" b="1" i="1" dirty="0">
                <a:solidFill>
                  <a:schemeClr val="tx1"/>
                </a:solidFill>
              </a:rPr>
              <a:t>the</a:t>
            </a:r>
            <a:r>
              <a:rPr lang="en-US" i="1" dirty="0">
                <a:solidFill>
                  <a:schemeClr val="tx1"/>
                </a:solidFill>
              </a:rPr>
              <a:t> church, (being) himself </a:t>
            </a:r>
            <a:r>
              <a:rPr lang="en-US" sz="4000" b="1" i="1" dirty="0">
                <a:solidFill>
                  <a:schemeClr val="tx1"/>
                </a:solidFill>
              </a:rPr>
              <a:t>the</a:t>
            </a:r>
            <a:r>
              <a:rPr lang="en-US" i="1" dirty="0">
                <a:solidFill>
                  <a:schemeClr val="tx1"/>
                </a:solidFill>
              </a:rPr>
              <a:t> saviour of </a:t>
            </a:r>
            <a:r>
              <a:rPr lang="en-US" sz="4000" b="1" i="1" dirty="0">
                <a:solidFill>
                  <a:schemeClr val="tx1"/>
                </a:solidFill>
              </a:rPr>
              <a:t>the</a:t>
            </a:r>
            <a:r>
              <a:rPr lang="en-US" i="1" dirty="0">
                <a:solidFill>
                  <a:schemeClr val="tx1"/>
                </a:solidFill>
              </a:rPr>
              <a:t> body.”</a:t>
            </a:r>
          </a:p>
        </p:txBody>
      </p:sp>
    </p:spTree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alpha val="85001"/>
              </a:schemeClr>
            </a:gs>
            <a:gs pos="100000">
              <a:schemeClr val="accent1">
                <a:gamma/>
                <a:shade val="54118"/>
                <a:invGamma/>
                <a:alpha val="74001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1">
                <a:alpha val="85001"/>
              </a:schemeClr>
            </a:gs>
            <a:gs pos="100000">
              <a:schemeClr val="accent1">
                <a:gamma/>
                <a:shade val="54118"/>
                <a:invGamma/>
                <a:alpha val="74001"/>
              </a:schemeClr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</TotalTime>
  <Words>1447</Words>
  <Application>Microsoft Office PowerPoint</Application>
  <PresentationFormat>On-screen Show (4:3)</PresentationFormat>
  <Paragraphs>158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37" baseType="lpstr">
      <vt:lpstr>Arial</vt:lpstr>
      <vt:lpstr>Arial Narrow</vt:lpstr>
      <vt:lpstr>Calibri</vt:lpstr>
      <vt:lpstr>Franklin Gothic Medium</vt:lpstr>
      <vt:lpstr>Franklin Gothic Medium Cond</vt:lpstr>
      <vt:lpstr>Pegasus</vt:lpstr>
      <vt:lpstr>Tahoma</vt:lpstr>
      <vt:lpstr>Times New Roman</vt:lpstr>
      <vt:lpstr>Verdana</vt:lpstr>
      <vt:lpstr>Wingdings</vt:lpstr>
      <vt:lpstr>Wingdings 2</vt:lpstr>
      <vt:lpstr>1_Globe</vt:lpstr>
      <vt:lpstr>2_Globe</vt:lpstr>
      <vt:lpstr>1_Default Design</vt:lpstr>
      <vt:lpstr>Trek</vt:lpstr>
      <vt:lpstr>Because Salvation  Is In The Church</vt:lpstr>
      <vt:lpstr>PowerPoint Presentation</vt:lpstr>
      <vt:lpstr>What Is Salvation?</vt:lpstr>
      <vt:lpstr>What is the Church?</vt:lpstr>
      <vt:lpstr>PowerPoint Presentation</vt:lpstr>
      <vt:lpstr>PowerPoint Presentation</vt:lpstr>
      <vt:lpstr>PowerPoint Presentation</vt:lpstr>
      <vt:lpstr>Can A Man Be Saved Outside The Church?</vt:lpstr>
      <vt:lpstr>Can A Man Be Saved Outside The Church?</vt:lpstr>
      <vt:lpstr>Can A Man Be Saved Outside The Church?</vt:lpstr>
      <vt:lpstr>Salvation Is In The Church</vt:lpstr>
      <vt:lpstr>Salvation Is In The Church</vt:lpstr>
      <vt:lpstr>Salvation Is In The Church</vt:lpstr>
      <vt:lpstr>Salvation Is In The Church</vt:lpstr>
      <vt:lpstr>Salvation Is In The Church</vt:lpstr>
      <vt:lpstr>Salvation Is In The Church</vt:lpstr>
      <vt:lpstr>Salvation Is In The Church</vt:lpstr>
      <vt:lpstr>Salvation Is In The Church</vt:lpstr>
      <vt:lpstr>Salvation Is In The Church</vt:lpstr>
      <vt:lpstr>Salvation Is In The Church</vt:lpstr>
      <vt:lpstr>PowerPoint Presentation</vt:lpstr>
      <vt:lpstr>If Salvation Is NOT In The Church Then …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Salvation Is In The Church (2)</dc:title>
  <dc:creator>Micky Galloway</dc:creator>
  <cp:lastModifiedBy>Richard Lidh</cp:lastModifiedBy>
  <cp:revision>49</cp:revision>
  <cp:lastPrinted>2021-05-08T19:16:51Z</cp:lastPrinted>
  <dcterms:created xsi:type="dcterms:W3CDTF">2012-05-02T17:29:31Z</dcterms:created>
  <dcterms:modified xsi:type="dcterms:W3CDTF">2021-05-08T19:16:53Z</dcterms:modified>
</cp:coreProperties>
</file>